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00" r:id="rId1"/>
  </p:sldMasterIdLst>
  <p:notesMasterIdLst>
    <p:notesMasterId r:id="rId20"/>
  </p:notesMasterIdLst>
  <p:sldIdLst>
    <p:sldId id="256" r:id="rId2"/>
    <p:sldId id="268" r:id="rId3"/>
    <p:sldId id="271" r:id="rId4"/>
    <p:sldId id="269" r:id="rId5"/>
    <p:sldId id="289" r:id="rId6"/>
    <p:sldId id="283" r:id="rId7"/>
    <p:sldId id="288" r:id="rId8"/>
    <p:sldId id="284" r:id="rId9"/>
    <p:sldId id="285" r:id="rId10"/>
    <p:sldId id="286" r:id="rId11"/>
    <p:sldId id="287" r:id="rId12"/>
    <p:sldId id="282" r:id="rId13"/>
    <p:sldId id="281" r:id="rId14"/>
    <p:sldId id="277" r:id="rId15"/>
    <p:sldId id="280" r:id="rId16"/>
    <p:sldId id="274" r:id="rId17"/>
    <p:sldId id="270" r:id="rId18"/>
    <p:sldId id="259" r:id="rId19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8080"/>
    <a:srgbClr val="80FF80"/>
    <a:srgbClr val="000000"/>
    <a:srgbClr val="4F81BD"/>
    <a:srgbClr val="640000"/>
    <a:srgbClr val="324B64"/>
    <a:srgbClr val="FFC0C0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322" autoAdjust="0"/>
    <p:restoredTop sz="94483" autoAdjust="0"/>
  </p:normalViewPr>
  <p:slideViewPr>
    <p:cSldViewPr snapToGrid="0">
      <p:cViewPr>
        <p:scale>
          <a:sx n="100" d="100"/>
          <a:sy n="100" d="100"/>
        </p:scale>
        <p:origin x="-2334" y="-64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FCBF4D-B1CA-4B35-AB03-6998CF505999}" type="datetimeFigureOut">
              <a:rPr lang="ru-RU" smtClean="0"/>
              <a:pPr/>
              <a:t>14.06.2012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002DC8-8836-478D-9C39-F1F7E94A9B21}" type="slidenum">
              <a:rPr lang="ru-RU" smtClean="0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002DC8-8836-478D-9C39-F1F7E94A9B21}" type="slidenum">
              <a:rPr lang="ru-RU" smtClean="0"/>
              <a:pPr/>
              <a:t>12</a:t>
            </a:fld>
            <a:endParaRPr lang="ru-RU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14.06.2012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14.06.2012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14.06.2012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14.06.2012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СПб НИУ ИТМО</a:t>
            </a:r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14.06.2012</a:t>
            </a:fld>
            <a:endParaRPr lang="ru-RU"/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9" name="Нижний колонтитул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ru-RU" dirty="0" smtClean="0"/>
              <a:t>СПб НИУ ИТМО</a:t>
            </a:r>
            <a:endParaRPr lang="ru-RU" dirty="0"/>
          </a:p>
        </p:txBody>
      </p:sp>
      <p:sp>
        <p:nvSpPr>
          <p:cNvPr id="10" name="Заголовок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14.06.2012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6228184" y="6309320"/>
            <a:ext cx="2133600" cy="365125"/>
          </a:xfrm>
        </p:spPr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14.06.2012</a:t>
            </a:fld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800" b="1">
                <a:solidFill>
                  <a:srgbClr val="FFFF00"/>
                </a:solidFill>
              </a:defRPr>
            </a:lvl1pPr>
          </a:lstStyle>
          <a:p>
            <a:r>
              <a:rPr lang="ru-RU" dirty="0" smtClean="0"/>
              <a:t>СПб НИУ ИТМО</a:t>
            </a:r>
            <a:endParaRPr lang="ru-RU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14.06.2012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14.06.2012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14.06.2012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14.06.2012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6516216" y="6376243"/>
            <a:ext cx="2133600" cy="365125"/>
          </a:xfrm>
        </p:spPr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206152" y="6381328"/>
            <a:ext cx="2133600" cy="365125"/>
          </a:xfrm>
        </p:spPr>
        <p:txBody>
          <a:bodyPr/>
          <a:lstStyle>
            <a:lvl1pPr>
              <a:defRPr>
                <a:solidFill>
                  <a:srgbClr val="FFFF00"/>
                </a:solidFill>
              </a:defRPr>
            </a:lvl1pPr>
          </a:lstStyle>
          <a:p>
            <a:fld id="{5B106E36-FD25-4E2D-B0AA-010F637433A0}" type="datetimeFigureOut">
              <a:rPr lang="ru-RU" smtClean="0"/>
              <a:pPr/>
              <a:t>14.06.2012</a:t>
            </a:fld>
            <a:endParaRPr lang="ru-RU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 cstate="print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660232" y="6376243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00"/>
                </a:solidFill>
              </a:defRPr>
            </a:lvl1pPr>
          </a:lstStyle>
          <a:p>
            <a:r>
              <a:rPr lang="ru-RU" dirty="0" smtClean="0"/>
              <a:t>СПб НИУ ИТМО</a:t>
            </a:r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00"/>
                </a:solidFill>
              </a:defRPr>
            </a:lvl1pPr>
          </a:lstStyle>
          <a:p>
            <a:fld id="{5B106E36-FD25-4E2D-B0AA-010F637433A0}" type="datetimeFigureOut">
              <a:rPr lang="ru-RU" smtClean="0"/>
              <a:pPr/>
              <a:t>14.06.2012</a:t>
            </a:fld>
            <a:endParaRPr lang="ru-RU" dirty="0"/>
          </a:p>
        </p:txBody>
      </p:sp>
      <p:sp>
        <p:nvSpPr>
          <p:cNvPr id="7" name="Прямоугольник 6"/>
          <p:cNvSpPr/>
          <p:nvPr userDrawn="1"/>
        </p:nvSpPr>
        <p:spPr>
          <a:xfrm>
            <a:off x="5868144" y="6381328"/>
            <a:ext cx="323141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>
                <a:solidFill>
                  <a:schemeClr val="bg1"/>
                </a:solidFill>
              </a:rPr>
              <a:t>СПб НИУ ИТМО 		</a:t>
            </a:r>
            <a:fld id="{6655B928-A37B-4635-B835-5D00338A4269}" type="slidenum">
              <a:rPr lang="ru-RU" smtClean="0">
                <a:solidFill>
                  <a:schemeClr val="bg1"/>
                </a:solidFill>
              </a:rPr>
              <a:pPr/>
              <a:t>‹#›</a:t>
            </a:fld>
            <a:endParaRPr lang="ru-RU" dirty="0">
              <a:solidFill>
                <a:schemeClr val="bg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01" r:id="rId1"/>
    <p:sldLayoutId id="2147483902" r:id="rId2"/>
    <p:sldLayoutId id="2147483903" r:id="rId3"/>
    <p:sldLayoutId id="2147483904" r:id="rId4"/>
    <p:sldLayoutId id="2147483905" r:id="rId5"/>
    <p:sldLayoutId id="2147483906" r:id="rId6"/>
    <p:sldLayoutId id="2147483907" r:id="rId7"/>
    <p:sldLayoutId id="2147483908" r:id="rId8"/>
    <p:sldLayoutId id="2147483909" r:id="rId9"/>
    <p:sldLayoutId id="2147483910" r:id="rId10"/>
    <p:sldLayoutId id="2147483911" r:id="rId11"/>
    <p:sldLayoutId id="2147483912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slideLayout" Target="../slideLayouts/slideLayout4.xml"/><Relationship Id="rId1" Type="http://schemas.openxmlformats.org/officeDocument/2006/relationships/video" Target="file:///C:\Samsung\Conferences\%5b2012.05.21%5d%20&#1055;&#1088;&#1077;&#1079;&#1077;&#1085;&#1090;&#1072;&#1094;&#1080;&#1103;%20&#1085;&#1072;%20&#1082;&#1086;&#1085;&#1092;&#1077;&#1088;&#1077;&#1085;&#1094;&#1080;&#1102;\QuadroXDS\Docs\uboatXXI.avi" TargetMode="External"/><Relationship Id="rId5" Type="http://schemas.openxmlformats.org/officeDocument/2006/relationships/image" Target="../media/image27.png"/><Relationship Id="rId4" Type="http://schemas.openxmlformats.org/officeDocument/2006/relationships/image" Target="../media/image26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slideLayout" Target="../slideLayouts/slideLayout2.xml"/><Relationship Id="rId1" Type="http://schemas.openxmlformats.org/officeDocument/2006/relationships/video" Target="file:///D:\QuadroXDS\Docs\qxds_mocap.avi" TargetMode="External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gif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005064"/>
            <a:ext cx="7772400" cy="1763911"/>
          </a:xfrm>
          <a:solidFill>
            <a:srgbClr val="000000">
              <a:alpha val="69804"/>
            </a:srgbClr>
          </a:solidFill>
          <a:effectLst/>
        </p:spPr>
        <p:txBody>
          <a:bodyPr>
            <a:noAutofit/>
          </a:bodyPr>
          <a:lstStyle/>
          <a:p>
            <a:r>
              <a:rPr lang="ru-RU" sz="3600" dirty="0" smtClean="0"/>
              <a:t>Применение технологий </a:t>
            </a:r>
            <a:br>
              <a:rPr lang="ru-RU" sz="3600" dirty="0" smtClean="0"/>
            </a:br>
            <a:r>
              <a:rPr lang="ru-RU" sz="3600" dirty="0" smtClean="0"/>
              <a:t>виртуальной реальности </a:t>
            </a:r>
            <a:r>
              <a:rPr lang="en-US" sz="3600" dirty="0" smtClean="0"/>
              <a:t/>
            </a:r>
            <a:br>
              <a:rPr lang="en-US" sz="3600" dirty="0" smtClean="0"/>
            </a:br>
            <a:r>
              <a:rPr lang="ru-RU" sz="3600" dirty="0" smtClean="0"/>
              <a:t>в учебном процессе</a:t>
            </a:r>
            <a:endParaRPr lang="ru-RU" sz="3600" cap="non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3200" dirty="0" smtClean="0"/>
              <a:t>Технические средства создания ВР</a:t>
            </a:r>
            <a:r>
              <a:rPr lang="en-US" sz="3200" dirty="0" smtClean="0"/>
              <a:t> </a:t>
            </a:r>
            <a:r>
              <a:rPr lang="ru-RU" sz="3200" dirty="0" smtClean="0"/>
              <a:t/>
            </a:r>
            <a:br>
              <a:rPr lang="ru-RU" sz="3200" dirty="0" smtClean="0"/>
            </a:br>
            <a:r>
              <a:rPr lang="ru-RU" sz="3200" dirty="0" smtClean="0"/>
              <a:t>средства ЧКВ:</a:t>
            </a:r>
            <a:r>
              <a:rPr lang="en-US" sz="3200" dirty="0" smtClean="0"/>
              <a:t> Motion Capture</a:t>
            </a:r>
            <a:endParaRPr lang="ru-RU" sz="3200" dirty="0"/>
          </a:p>
        </p:txBody>
      </p:sp>
      <p:sp>
        <p:nvSpPr>
          <p:cNvPr id="4" name="Содержимое 3"/>
          <p:cNvSpPr>
            <a:spLocks noGrp="1"/>
          </p:cNvSpPr>
          <p:nvPr>
            <p:ph sz="half" idx="1"/>
          </p:nvPr>
        </p:nvSpPr>
        <p:spPr>
          <a:solidFill>
            <a:srgbClr val="000000">
              <a:alpha val="69804"/>
            </a:srgbClr>
          </a:solidFill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Motion Capture</a:t>
            </a:r>
          </a:p>
          <a:p>
            <a:pPr lvl="1"/>
            <a:r>
              <a:rPr lang="ru-RU" dirty="0" smtClean="0"/>
              <a:t>ИК камеры с подсветкой: </a:t>
            </a:r>
            <a:r>
              <a:rPr lang="en-US" dirty="0" err="1" smtClean="0"/>
              <a:t>Vicon</a:t>
            </a:r>
            <a:r>
              <a:rPr lang="en-US" dirty="0" smtClean="0"/>
              <a:t> Bonita</a:t>
            </a:r>
            <a:endParaRPr lang="ru-RU" dirty="0" smtClean="0"/>
          </a:p>
          <a:p>
            <a:pPr lvl="1"/>
            <a:r>
              <a:rPr lang="ru-RU" dirty="0" smtClean="0"/>
              <a:t>ПО: </a:t>
            </a:r>
            <a:r>
              <a:rPr lang="en-US" dirty="0" err="1" smtClean="0"/>
              <a:t>Vicon</a:t>
            </a:r>
            <a:r>
              <a:rPr lang="en-US" dirty="0" smtClean="0"/>
              <a:t> Tracker, </a:t>
            </a:r>
            <a:r>
              <a:rPr lang="en-US" dirty="0" err="1" smtClean="0"/>
              <a:t>Vicon</a:t>
            </a:r>
            <a:r>
              <a:rPr lang="en-US" dirty="0" smtClean="0"/>
              <a:t> Blade</a:t>
            </a:r>
          </a:p>
          <a:p>
            <a:pPr lvl="1"/>
            <a:r>
              <a:rPr lang="ru-RU" dirty="0" smtClean="0"/>
              <a:t>Набор пассивных ИК маркеров</a:t>
            </a:r>
            <a:endParaRPr lang="en-US" dirty="0" smtClean="0"/>
          </a:p>
          <a:p>
            <a:r>
              <a:rPr lang="ru-RU" dirty="0" smtClean="0"/>
              <a:t>Преимущества и недостатки:</a:t>
            </a:r>
          </a:p>
          <a:p>
            <a:pPr lvl="1"/>
            <a:r>
              <a:rPr lang="ru-RU" dirty="0" smtClean="0">
                <a:solidFill>
                  <a:srgbClr val="FF8080"/>
                </a:solidFill>
              </a:rPr>
              <a:t>Сложность развертки и подготовки к работе</a:t>
            </a:r>
          </a:p>
          <a:p>
            <a:pPr lvl="1"/>
            <a:r>
              <a:rPr lang="ru-RU" dirty="0" smtClean="0">
                <a:solidFill>
                  <a:srgbClr val="FF8080"/>
                </a:solidFill>
              </a:rPr>
              <a:t>Необходимость маркеров</a:t>
            </a:r>
          </a:p>
          <a:p>
            <a:pPr lvl="1"/>
            <a:r>
              <a:rPr lang="ru-RU" dirty="0" smtClean="0">
                <a:solidFill>
                  <a:srgbClr val="80FF80"/>
                </a:solidFill>
              </a:rPr>
              <a:t>Высокая точность</a:t>
            </a:r>
          </a:p>
          <a:p>
            <a:pPr lvl="1"/>
            <a:r>
              <a:rPr lang="ru-RU" dirty="0" smtClean="0">
                <a:solidFill>
                  <a:srgbClr val="80FF80"/>
                </a:solidFill>
              </a:rPr>
              <a:t>Возможность работы с любыми объектами</a:t>
            </a:r>
          </a:p>
          <a:p>
            <a:pPr lvl="1"/>
            <a:endParaRPr lang="en-US" dirty="0" smtClean="0"/>
          </a:p>
          <a:p>
            <a:pPr lvl="1"/>
            <a:endParaRPr lang="ru-RU" dirty="0"/>
          </a:p>
        </p:txBody>
      </p:sp>
      <p:pic>
        <p:nvPicPr>
          <p:cNvPr id="6" name="Содержимое 5" descr="Abc1.jpg"/>
          <p:cNvPicPr>
            <a:picLocks noGrp="1" noChangeAspect="1"/>
          </p:cNvPicPr>
          <p:nvPr>
            <p:ph sz="half" idx="2"/>
          </p:nvPr>
        </p:nvPicPr>
        <p:blipFill>
          <a:blip r:embed="rId2" cstate="print"/>
          <a:stretch>
            <a:fillRect/>
          </a:stretch>
        </p:blipFill>
        <p:spPr>
          <a:xfrm>
            <a:off x="4860032" y="1484784"/>
            <a:ext cx="4038600" cy="2464231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7" name="Рисунок 6" descr="Abc3.jpg"/>
          <p:cNvPicPr>
            <a:picLocks noChangeAspect="1"/>
          </p:cNvPicPr>
          <p:nvPr/>
        </p:nvPicPr>
        <p:blipFill>
          <a:blip r:embed="rId3" cstate="print"/>
          <a:srcRect t="6667" b="6667"/>
          <a:stretch>
            <a:fillRect/>
          </a:stretch>
        </p:blipFill>
        <p:spPr>
          <a:xfrm>
            <a:off x="4860032" y="4034843"/>
            <a:ext cx="4044449" cy="2138759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3200" dirty="0" smtClean="0"/>
              <a:t>Технические средства создания ВР</a:t>
            </a:r>
            <a:r>
              <a:rPr lang="en-US" sz="3200" dirty="0" smtClean="0"/>
              <a:t> </a:t>
            </a:r>
            <a:r>
              <a:rPr lang="ru-RU" sz="3200" dirty="0" smtClean="0"/>
              <a:t/>
            </a:r>
            <a:br>
              <a:rPr lang="ru-RU" sz="3200" dirty="0" smtClean="0"/>
            </a:br>
            <a:r>
              <a:rPr lang="ru-RU" sz="3200" dirty="0" smtClean="0"/>
              <a:t>средства ЧКВ: </a:t>
            </a:r>
            <a:r>
              <a:rPr lang="ru-RU" sz="3200" dirty="0" err="1" smtClean="0"/>
              <a:t>Нейроинтерфейс</a:t>
            </a:r>
            <a:endParaRPr lang="ru-RU" sz="3200" dirty="0"/>
          </a:p>
        </p:txBody>
      </p:sp>
      <p:sp>
        <p:nvSpPr>
          <p:cNvPr id="4" name="Содержимое 3"/>
          <p:cNvSpPr>
            <a:spLocks noGrp="1"/>
          </p:cNvSpPr>
          <p:nvPr>
            <p:ph sz="half" idx="1"/>
          </p:nvPr>
        </p:nvSpPr>
        <p:spPr>
          <a:xfrm>
            <a:off x="251520" y="1600200"/>
            <a:ext cx="4244280" cy="4525963"/>
          </a:xfrm>
          <a:solidFill>
            <a:srgbClr val="000000">
              <a:alpha val="69804"/>
            </a:srgbClr>
          </a:solidFill>
        </p:spPr>
        <p:txBody>
          <a:bodyPr>
            <a:normAutofit fontScale="77500" lnSpcReduction="20000"/>
          </a:bodyPr>
          <a:lstStyle/>
          <a:p>
            <a:r>
              <a:rPr lang="ru-RU" dirty="0" err="1" smtClean="0"/>
              <a:t>Нейроинтерфейс</a:t>
            </a:r>
            <a:r>
              <a:rPr lang="ru-RU" dirty="0" smtClean="0"/>
              <a:t>:</a:t>
            </a:r>
          </a:p>
          <a:p>
            <a:pPr lvl="1"/>
            <a:r>
              <a:rPr lang="en-US" dirty="0" smtClean="0"/>
              <a:t>Emotive </a:t>
            </a:r>
            <a:r>
              <a:rPr lang="en-US" dirty="0" err="1" smtClean="0"/>
              <a:t>Epoc</a:t>
            </a:r>
            <a:r>
              <a:rPr lang="ru-RU" dirty="0" smtClean="0"/>
              <a:t> – </a:t>
            </a:r>
            <a:r>
              <a:rPr lang="ru-RU" dirty="0" err="1" smtClean="0"/>
              <a:t>электроэцефалограф</a:t>
            </a:r>
            <a:endParaRPr lang="ru-RU" dirty="0" smtClean="0"/>
          </a:p>
          <a:p>
            <a:pPr lvl="1"/>
            <a:r>
              <a:rPr lang="ru-RU" dirty="0" smtClean="0"/>
              <a:t>Возможность обучению пространственным действиям</a:t>
            </a:r>
          </a:p>
          <a:p>
            <a:pPr lvl="1"/>
            <a:r>
              <a:rPr lang="ru-RU" dirty="0" smtClean="0"/>
              <a:t>Сканирование мышечной активности лица</a:t>
            </a:r>
          </a:p>
          <a:p>
            <a:pPr lvl="1"/>
            <a:r>
              <a:rPr lang="ru-RU" dirty="0" smtClean="0"/>
              <a:t>Отслеживание положения головы посредством гироскопа</a:t>
            </a:r>
          </a:p>
          <a:p>
            <a:r>
              <a:rPr lang="ru-RU" dirty="0" smtClean="0"/>
              <a:t>Преимущества и недостатки:</a:t>
            </a:r>
          </a:p>
          <a:p>
            <a:pPr lvl="1"/>
            <a:r>
              <a:rPr lang="ru-RU" dirty="0" smtClean="0">
                <a:solidFill>
                  <a:srgbClr val="80FF80"/>
                </a:solidFill>
              </a:rPr>
              <a:t>Легкость использования и массовая доступность по сравнению с аналогами</a:t>
            </a:r>
          </a:p>
          <a:p>
            <a:pPr lvl="1"/>
            <a:r>
              <a:rPr lang="ru-RU" dirty="0" smtClean="0">
                <a:solidFill>
                  <a:srgbClr val="FF8080"/>
                </a:solidFill>
              </a:rPr>
              <a:t>Необходимость тренировки оператора и обучения системы</a:t>
            </a:r>
          </a:p>
          <a:p>
            <a:pPr lvl="1"/>
            <a:r>
              <a:rPr lang="ru-RU" dirty="0" smtClean="0">
                <a:solidFill>
                  <a:srgbClr val="FF8080"/>
                </a:solidFill>
              </a:rPr>
              <a:t>Не всегда четкий результат</a:t>
            </a:r>
            <a:endParaRPr lang="en-US" dirty="0" smtClean="0">
              <a:solidFill>
                <a:srgbClr val="FF8080"/>
              </a:solidFill>
            </a:endParaRPr>
          </a:p>
          <a:p>
            <a:pPr lvl="1"/>
            <a:endParaRPr lang="en-US" dirty="0" smtClean="0"/>
          </a:p>
          <a:p>
            <a:endParaRPr lang="ru-RU" dirty="0"/>
          </a:p>
        </p:txBody>
      </p:sp>
      <p:pic>
        <p:nvPicPr>
          <p:cNvPr id="6" name="Содержимое 5" descr="epoc2.jpg"/>
          <p:cNvPicPr>
            <a:picLocks noGrp="1" noChangeAspect="1"/>
          </p:cNvPicPr>
          <p:nvPr>
            <p:ph sz="half" idx="2"/>
          </p:nvPr>
        </p:nvPicPr>
        <p:blipFill>
          <a:blip r:embed="rId2" cstate="print"/>
          <a:srcRect l="4487" r="11506"/>
          <a:stretch>
            <a:fillRect/>
          </a:stretch>
        </p:blipFill>
        <p:spPr>
          <a:xfrm>
            <a:off x="4644008" y="1628800"/>
            <a:ext cx="4320480" cy="3000089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3200" dirty="0" smtClean="0"/>
              <a:t>Применение технологий ВР в вузе: </a:t>
            </a:r>
            <a:br>
              <a:rPr lang="ru-RU" sz="3200" dirty="0" smtClean="0"/>
            </a:br>
            <a:r>
              <a:rPr lang="en-US" sz="3200" dirty="0" smtClean="0"/>
              <a:t>3D-</a:t>
            </a:r>
            <a:r>
              <a:rPr lang="ru-RU" sz="3200" dirty="0" smtClean="0"/>
              <a:t>визуализация</a:t>
            </a:r>
            <a:endParaRPr lang="ru-RU" sz="3200" dirty="0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107504" y="1556792"/>
            <a:ext cx="2736304" cy="4536504"/>
          </a:xfrm>
        </p:spPr>
        <p:txBody>
          <a:bodyPr>
            <a:normAutofit fontScale="62500" lnSpcReduction="20000"/>
          </a:bodyPr>
          <a:lstStyle/>
          <a:p>
            <a:r>
              <a:rPr lang="en-US" sz="4500" dirty="0" smtClean="0"/>
              <a:t>HPC-NASIS II</a:t>
            </a:r>
            <a:endParaRPr lang="ru-RU" dirty="0" smtClean="0"/>
          </a:p>
          <a:p>
            <a:endParaRPr lang="ru-RU" dirty="0" smtClean="0"/>
          </a:p>
          <a:p>
            <a:r>
              <a:rPr lang="ru-RU" dirty="0" smtClean="0"/>
              <a:t>Интерактивный учебно-научный комплекс предназначенный для выполнения работ в области моделирования </a:t>
            </a:r>
            <a:r>
              <a:rPr lang="ru-RU" dirty="0" err="1" smtClean="0"/>
              <a:t>наноразмерных</a:t>
            </a:r>
            <a:r>
              <a:rPr lang="ru-RU" dirty="0" smtClean="0"/>
              <a:t> атомно-молекулярных структур, </a:t>
            </a:r>
            <a:r>
              <a:rPr lang="ru-RU" dirty="0" err="1" smtClean="0"/>
              <a:t>наноматериалов</a:t>
            </a:r>
            <a:r>
              <a:rPr lang="ru-RU" dirty="0" smtClean="0"/>
              <a:t>, процессов и устройств в распределенной вычислительной среде.</a:t>
            </a:r>
          </a:p>
          <a:p>
            <a:pPr lvl="1"/>
            <a:endParaRPr lang="en-US" dirty="0" smtClean="0"/>
          </a:p>
        </p:txBody>
      </p:sp>
      <p:pic>
        <p:nvPicPr>
          <p:cNvPr id="6" name="Рисунок 5" descr="07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012160" y="1567024"/>
            <a:ext cx="2962688" cy="2232248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7" name="Рисунок 6" descr="molecule01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012160" y="3871280"/>
            <a:ext cx="2962688" cy="2222016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8" name="Рисунок 7" descr="molecule03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987824" y="1567024"/>
            <a:ext cx="2952067" cy="2232248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9" name="Рисунок 8" descr="molecule04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987824" y="3871280"/>
            <a:ext cx="2962688" cy="2214340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3200" dirty="0" smtClean="0"/>
              <a:t>Применение технологий ВР в вузе: Технологии виртуальных полигонов</a:t>
            </a:r>
            <a:endParaRPr lang="ru-RU" sz="3200" dirty="0"/>
          </a:p>
        </p:txBody>
      </p:sp>
      <p:sp>
        <p:nvSpPr>
          <p:cNvPr id="18" name="Содержимое 17"/>
          <p:cNvSpPr>
            <a:spLocks noGrp="1"/>
          </p:cNvSpPr>
          <p:nvPr>
            <p:ph sz="half" idx="1"/>
          </p:nvPr>
        </p:nvSpPr>
        <p:spPr>
          <a:xfrm>
            <a:off x="179512" y="4797152"/>
            <a:ext cx="5544616" cy="1329011"/>
          </a:xfrm>
          <a:solidFill>
            <a:srgbClr val="000000">
              <a:alpha val="69804"/>
            </a:srgbClr>
          </a:solidFill>
        </p:spPr>
        <p:txBody>
          <a:bodyPr>
            <a:normAutofit fontScale="77500" lnSpcReduction="20000"/>
          </a:bodyPr>
          <a:lstStyle/>
          <a:p>
            <a:r>
              <a:rPr lang="ru-RU" dirty="0" smtClean="0"/>
              <a:t>Гибкая настройка условий эксперимента</a:t>
            </a:r>
          </a:p>
          <a:p>
            <a:r>
              <a:rPr lang="ru-RU" dirty="0" smtClean="0"/>
              <a:t>Расчет и визуализация в реальном времени</a:t>
            </a:r>
          </a:p>
          <a:p>
            <a:r>
              <a:rPr lang="ru-RU" dirty="0" smtClean="0"/>
              <a:t>Экспорт расчетных данных</a:t>
            </a:r>
            <a:endParaRPr lang="ru-RU" dirty="0"/>
          </a:p>
        </p:txBody>
      </p:sp>
      <p:pic>
        <p:nvPicPr>
          <p:cNvPr id="4" name="Picture 10"/>
          <p:cNvPicPr>
            <a:picLocks noChangeAspect="1" noChangeArrowheads="1"/>
          </p:cNvPicPr>
          <p:nvPr/>
        </p:nvPicPr>
        <p:blipFill>
          <a:blip r:embed="rId3" cstate="print"/>
          <a:srcRect t="10377" r="10748" b="557"/>
          <a:stretch>
            <a:fillRect/>
          </a:stretch>
        </p:blipFill>
        <p:spPr bwMode="auto">
          <a:xfrm>
            <a:off x="179512" y="1484784"/>
            <a:ext cx="4320480" cy="3240360"/>
          </a:xfrm>
          <a:prstGeom prst="rect">
            <a:avLst/>
          </a:prstGeom>
          <a:solidFill>
            <a:srgbClr val="969696"/>
          </a:solidFill>
          <a:ln w="9525">
            <a:solidFill>
              <a:srgbClr val="969696"/>
            </a:solidFill>
            <a:miter lim="800000"/>
            <a:headEnd/>
            <a:tailEnd/>
          </a:ln>
        </p:spPr>
      </p:pic>
      <p:pic>
        <p:nvPicPr>
          <p:cNvPr id="6" name="Picture 104" descr="prhs_black"/>
          <p:cNvPicPr>
            <a:picLocks noChangeAspect="1" noChangeArrowheads="1"/>
          </p:cNvPicPr>
          <p:nvPr/>
        </p:nvPicPr>
        <p:blipFill>
          <a:blip r:embed="rId4" cstate="print"/>
          <a:srcRect l="-8108" r="-8108"/>
          <a:stretch>
            <a:fillRect/>
          </a:stretch>
        </p:blipFill>
        <p:spPr bwMode="auto">
          <a:xfrm>
            <a:off x="5796136" y="4797153"/>
            <a:ext cx="3096344" cy="1440160"/>
          </a:xfrm>
          <a:prstGeom prst="rect">
            <a:avLst/>
          </a:prstGeom>
          <a:solidFill>
            <a:srgbClr val="000000">
              <a:alpha val="50195"/>
            </a:srgbClr>
          </a:solidFill>
          <a:ln w="9525">
            <a:solidFill>
              <a:srgbClr val="969696"/>
            </a:solidFill>
            <a:miter lim="800000"/>
            <a:headEnd/>
            <a:tailEnd/>
          </a:ln>
        </p:spPr>
      </p:pic>
      <p:pic>
        <p:nvPicPr>
          <p:cNvPr id="17" name="uboatXXI.avi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5" cstate="print"/>
          <a:stretch>
            <a:fillRect/>
          </a:stretch>
        </p:blipFill>
        <p:spPr>
          <a:xfrm>
            <a:off x="4572000" y="1484784"/>
            <a:ext cx="4320480" cy="324036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5275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Autofit/>
          </a:bodyPr>
          <a:lstStyle/>
          <a:p>
            <a:r>
              <a:rPr lang="ru-RU" sz="3200" dirty="0" smtClean="0"/>
              <a:t>Применение технологий ВР в вузе: </a:t>
            </a:r>
            <a:br>
              <a:rPr lang="ru-RU" sz="3200" dirty="0" smtClean="0"/>
            </a:br>
            <a:r>
              <a:rPr lang="en-US" sz="3200" dirty="0" smtClean="0"/>
              <a:t>Motion Capture + </a:t>
            </a:r>
            <a:r>
              <a:rPr lang="ru-RU" sz="3200" dirty="0" smtClean="0"/>
              <a:t>Кибернетика</a:t>
            </a:r>
            <a:endParaRPr lang="ru-RU" sz="3200" dirty="0"/>
          </a:p>
        </p:txBody>
      </p:sp>
      <p:sp>
        <p:nvSpPr>
          <p:cNvPr id="9" name="Содержимое 8"/>
          <p:cNvSpPr>
            <a:spLocks noGrp="1"/>
          </p:cNvSpPr>
          <p:nvPr>
            <p:ph idx="1"/>
          </p:nvPr>
        </p:nvSpPr>
        <p:spPr>
          <a:xfrm>
            <a:off x="179512" y="4221088"/>
            <a:ext cx="3744416" cy="1905075"/>
          </a:xfrm>
          <a:solidFill>
            <a:srgbClr val="000000">
              <a:alpha val="69804"/>
            </a:srgbClr>
          </a:solidFill>
        </p:spPr>
        <p:txBody>
          <a:bodyPr>
            <a:normAutofit fontScale="85000" lnSpcReduction="20000"/>
          </a:bodyPr>
          <a:lstStyle/>
          <a:p>
            <a:r>
              <a:rPr lang="ru-RU" dirty="0" smtClean="0"/>
              <a:t>Изначально - учебный пример</a:t>
            </a:r>
          </a:p>
          <a:p>
            <a:r>
              <a:rPr lang="ru-RU" dirty="0" err="1" smtClean="0"/>
              <a:t>Трэкинг</a:t>
            </a:r>
            <a:r>
              <a:rPr lang="ru-RU" dirty="0" smtClean="0"/>
              <a:t> БПЛА</a:t>
            </a:r>
          </a:p>
          <a:p>
            <a:r>
              <a:rPr lang="ru-RU" dirty="0" smtClean="0"/>
              <a:t>Изучение движения и управление БПЛА</a:t>
            </a:r>
          </a:p>
          <a:p>
            <a:endParaRPr lang="ru-RU" dirty="0" smtClean="0"/>
          </a:p>
          <a:p>
            <a:endParaRPr lang="ru-RU" dirty="0"/>
          </a:p>
        </p:txBody>
      </p:sp>
      <p:pic>
        <p:nvPicPr>
          <p:cNvPr id="6" name="Рисунок 5" descr="quadrotor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9512" y="1484784"/>
            <a:ext cx="3715612" cy="2592288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7" name="qxds_mocap.avi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4" cstate="print"/>
          <a:stretch>
            <a:fillRect/>
          </a:stretch>
        </p:blipFill>
        <p:spPr>
          <a:xfrm>
            <a:off x="4067944" y="1484783"/>
            <a:ext cx="4896544" cy="3672407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3200" dirty="0" smtClean="0"/>
              <a:t>Применение технологий ВР в вузе: </a:t>
            </a:r>
            <a:br>
              <a:rPr lang="ru-RU" sz="3200" dirty="0" smtClean="0"/>
            </a:br>
            <a:r>
              <a:rPr lang="ru-RU" sz="3200" dirty="0" smtClean="0"/>
              <a:t>СППР + ГИС</a:t>
            </a:r>
            <a:endParaRPr lang="ru-RU" sz="3200" dirty="0"/>
          </a:p>
        </p:txBody>
      </p:sp>
      <p:sp>
        <p:nvSpPr>
          <p:cNvPr id="9" name="Содержимое 8"/>
          <p:cNvSpPr>
            <a:spLocks noGrp="1"/>
          </p:cNvSpPr>
          <p:nvPr>
            <p:ph sz="half" idx="2"/>
          </p:nvPr>
        </p:nvSpPr>
        <p:spPr>
          <a:xfrm>
            <a:off x="251520" y="1556792"/>
            <a:ext cx="2952328" cy="4525963"/>
          </a:xfrm>
          <a:solidFill>
            <a:srgbClr val="000000">
              <a:alpha val="69804"/>
            </a:srgbClr>
          </a:solidFill>
        </p:spPr>
        <p:txBody>
          <a:bodyPr>
            <a:normAutofit/>
          </a:bodyPr>
          <a:lstStyle/>
          <a:p>
            <a:r>
              <a:rPr lang="ru-RU" sz="2400" dirty="0" smtClean="0"/>
              <a:t>СППР для задачи защиты города от наводнений:</a:t>
            </a:r>
          </a:p>
          <a:p>
            <a:pPr lvl="1"/>
            <a:r>
              <a:rPr lang="ru-RU" sz="2000" dirty="0" smtClean="0"/>
              <a:t>Прогноз </a:t>
            </a:r>
            <a:r>
              <a:rPr lang="ru-RU" sz="2000" dirty="0" err="1" smtClean="0"/>
              <a:t>гидро</a:t>
            </a:r>
            <a:r>
              <a:rPr lang="ru-RU" sz="2000" dirty="0" smtClean="0"/>
              <a:t>- и </a:t>
            </a:r>
            <a:r>
              <a:rPr lang="ru-RU" sz="2000" dirty="0" err="1" smtClean="0"/>
              <a:t>метео</a:t>
            </a:r>
            <a:r>
              <a:rPr lang="ru-RU" sz="2000" dirty="0" smtClean="0"/>
              <a:t>- данных</a:t>
            </a:r>
          </a:p>
          <a:p>
            <a:pPr lvl="1"/>
            <a:r>
              <a:rPr lang="ru-RU" sz="2000" dirty="0" smtClean="0"/>
              <a:t>Текущие </a:t>
            </a:r>
            <a:r>
              <a:rPr lang="ru-RU" sz="2000" dirty="0" err="1" smtClean="0"/>
              <a:t>гидро</a:t>
            </a:r>
            <a:r>
              <a:rPr lang="ru-RU" sz="2000" dirty="0" smtClean="0"/>
              <a:t>- и </a:t>
            </a:r>
            <a:r>
              <a:rPr lang="ru-RU" sz="2000" dirty="0" err="1" smtClean="0"/>
              <a:t>метео</a:t>
            </a:r>
            <a:r>
              <a:rPr lang="ru-RU" sz="2000" dirty="0" smtClean="0"/>
              <a:t>- данные</a:t>
            </a:r>
          </a:p>
          <a:p>
            <a:pPr lvl="1"/>
            <a:r>
              <a:rPr lang="ru-RU" sz="2000" dirty="0" smtClean="0"/>
              <a:t>Эвакуация</a:t>
            </a:r>
            <a:endParaRPr lang="ru-RU" sz="2000" dirty="0"/>
          </a:p>
        </p:txBody>
      </p:sp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2" cstate="print"/>
          <a:srcRect l="5080" r="4840"/>
          <a:stretch>
            <a:fillRect/>
          </a:stretch>
        </p:blipFill>
        <p:spPr bwMode="auto">
          <a:xfrm>
            <a:off x="3515096" y="1645982"/>
            <a:ext cx="5474525" cy="42985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Параллелограмм 5"/>
          <p:cNvSpPr/>
          <p:nvPr/>
        </p:nvSpPr>
        <p:spPr>
          <a:xfrm rot="16200000">
            <a:off x="4957874" y="2309756"/>
            <a:ext cx="1120479" cy="655407"/>
          </a:xfrm>
          <a:prstGeom prst="parallelogram">
            <a:avLst>
              <a:gd name="adj" fmla="val 56452"/>
            </a:avLst>
          </a:prstGeom>
          <a:blipFill>
            <a:blip r:embed="rId3" cstate="print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7" name="Параллелограмм 6"/>
          <p:cNvSpPr/>
          <p:nvPr/>
        </p:nvSpPr>
        <p:spPr>
          <a:xfrm>
            <a:off x="7192370" y="4804011"/>
            <a:ext cx="736979" cy="261211"/>
          </a:xfrm>
          <a:prstGeom prst="parallelogram">
            <a:avLst>
              <a:gd name="adj" fmla="val 59496"/>
            </a:avLst>
          </a:prstGeom>
          <a:blipFill>
            <a:blip r:embed="rId3" cstate="print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8" name="Параллелограмм 7"/>
          <p:cNvSpPr/>
          <p:nvPr/>
        </p:nvSpPr>
        <p:spPr>
          <a:xfrm rot="16200000">
            <a:off x="4400886" y="2535419"/>
            <a:ext cx="362505" cy="212042"/>
          </a:xfrm>
          <a:prstGeom prst="parallelogram">
            <a:avLst>
              <a:gd name="adj" fmla="val 56452"/>
            </a:avLst>
          </a:prstGeom>
          <a:blipFill>
            <a:blip r:embed="rId4" cstate="print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0" name="Параллелограмм 9"/>
          <p:cNvSpPr/>
          <p:nvPr/>
        </p:nvSpPr>
        <p:spPr>
          <a:xfrm rot="16200000">
            <a:off x="4402217" y="2027886"/>
            <a:ext cx="362505" cy="212042"/>
          </a:xfrm>
          <a:prstGeom prst="parallelogram">
            <a:avLst>
              <a:gd name="adj" fmla="val 56452"/>
            </a:avLst>
          </a:prstGeom>
          <a:blipFill>
            <a:blip r:embed="rId4" cstate="print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Курсы по технологиям ВР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179512" y="1556792"/>
            <a:ext cx="2880320" cy="4525963"/>
          </a:xfrm>
          <a:solidFill>
            <a:srgbClr val="000000">
              <a:alpha val="69804"/>
            </a:srgbClr>
          </a:solidFill>
        </p:spPr>
        <p:txBody>
          <a:bodyPr>
            <a:normAutofit fontScale="77500" lnSpcReduction="20000"/>
          </a:bodyPr>
          <a:lstStyle/>
          <a:p>
            <a:r>
              <a:rPr lang="ru-RU" sz="2400" dirty="0" smtClean="0"/>
              <a:t>Алгоритмы интерактивной компьютерной графики и научной визуализации</a:t>
            </a:r>
            <a:endParaRPr lang="en-US" sz="2400" dirty="0" smtClean="0"/>
          </a:p>
          <a:p>
            <a:r>
              <a:rPr lang="ru-RU" sz="2400" dirty="0" smtClean="0"/>
              <a:t>Общие сведения об архитектуре </a:t>
            </a:r>
            <a:r>
              <a:rPr lang="en-US" sz="2400" dirty="0" smtClean="0"/>
              <a:t>GPU</a:t>
            </a:r>
          </a:p>
          <a:p>
            <a:endParaRPr lang="ru-RU" sz="2400" dirty="0" smtClean="0"/>
          </a:p>
          <a:p>
            <a:r>
              <a:rPr lang="en-US" sz="2400" dirty="0" smtClean="0">
                <a:solidFill>
                  <a:srgbClr val="80FF80"/>
                </a:solidFill>
              </a:rPr>
              <a:t>XNA</a:t>
            </a:r>
            <a:r>
              <a:rPr lang="ru-RU" sz="2400" dirty="0" smtClean="0"/>
              <a:t> </a:t>
            </a:r>
            <a:r>
              <a:rPr lang="en-US" sz="2400" dirty="0" smtClean="0"/>
              <a:t>| </a:t>
            </a:r>
            <a:r>
              <a:rPr lang="en-US" sz="2400" dirty="0" smtClean="0">
                <a:solidFill>
                  <a:srgbClr val="FF8080"/>
                </a:solidFill>
              </a:rPr>
              <a:t>Direct3D</a:t>
            </a:r>
            <a:r>
              <a:rPr lang="en-US" sz="2400" dirty="0" smtClean="0"/>
              <a:t> | </a:t>
            </a:r>
            <a:r>
              <a:rPr lang="en-US" sz="2400" dirty="0" smtClean="0">
                <a:solidFill>
                  <a:srgbClr val="FF8080"/>
                </a:solidFill>
              </a:rPr>
              <a:t>OpenGL</a:t>
            </a:r>
          </a:p>
          <a:p>
            <a:r>
              <a:rPr lang="en-US" sz="2400" i="1" dirty="0" smtClean="0">
                <a:solidFill>
                  <a:srgbClr val="FF8080"/>
                </a:solidFill>
              </a:rPr>
              <a:t>VTK</a:t>
            </a:r>
            <a:endParaRPr lang="ru-RU" sz="2400" i="1" dirty="0" smtClean="0">
              <a:solidFill>
                <a:srgbClr val="FF8080"/>
              </a:solidFill>
            </a:endParaRPr>
          </a:p>
          <a:p>
            <a:r>
              <a:rPr lang="en-US" sz="2400" dirty="0" smtClean="0">
                <a:solidFill>
                  <a:srgbClr val="80FF80"/>
                </a:solidFill>
              </a:rPr>
              <a:t>CUDA</a:t>
            </a:r>
            <a:r>
              <a:rPr lang="en-US" sz="2400" dirty="0" smtClean="0"/>
              <a:t> | </a:t>
            </a:r>
            <a:r>
              <a:rPr lang="en-US" sz="2400" dirty="0" err="1" smtClean="0">
                <a:solidFill>
                  <a:srgbClr val="FF8080"/>
                </a:solidFill>
              </a:rPr>
              <a:t>OpenCL</a:t>
            </a:r>
            <a:endParaRPr lang="en-US" sz="2400" dirty="0" smtClean="0">
              <a:solidFill>
                <a:srgbClr val="FF8080"/>
              </a:solidFill>
            </a:endParaRPr>
          </a:p>
          <a:p>
            <a:r>
              <a:rPr lang="en-US" sz="2400" dirty="0" err="1" smtClean="0">
                <a:solidFill>
                  <a:srgbClr val="80FF80"/>
                </a:solidFill>
              </a:rPr>
              <a:t>Kinect</a:t>
            </a:r>
            <a:endParaRPr lang="en-US" sz="2400" dirty="0" smtClean="0">
              <a:solidFill>
                <a:srgbClr val="80FF80"/>
              </a:solidFill>
            </a:endParaRPr>
          </a:p>
          <a:p>
            <a:r>
              <a:rPr lang="en-US" sz="2400" dirty="0" err="1" smtClean="0">
                <a:solidFill>
                  <a:srgbClr val="80FF80"/>
                </a:solidFill>
              </a:rPr>
              <a:t>Playstation</a:t>
            </a:r>
            <a:r>
              <a:rPr lang="en-US" sz="2400" dirty="0" smtClean="0">
                <a:solidFill>
                  <a:srgbClr val="80FF80"/>
                </a:solidFill>
              </a:rPr>
              <a:t> Move</a:t>
            </a:r>
          </a:p>
          <a:p>
            <a:r>
              <a:rPr lang="en-US" sz="2400" dirty="0" smtClean="0">
                <a:solidFill>
                  <a:srgbClr val="80FF80"/>
                </a:solidFill>
              </a:rPr>
              <a:t>Motion Capture</a:t>
            </a:r>
          </a:p>
          <a:p>
            <a:r>
              <a:rPr lang="en-US" sz="2400" dirty="0" smtClean="0">
                <a:solidFill>
                  <a:srgbClr val="80FF80"/>
                </a:solidFill>
              </a:rPr>
              <a:t>Touch</a:t>
            </a:r>
            <a:endParaRPr lang="ru-RU" sz="2400" dirty="0" smtClean="0">
              <a:solidFill>
                <a:srgbClr val="80FF80"/>
              </a:solidFill>
            </a:endParaRPr>
          </a:p>
          <a:p>
            <a:endParaRPr lang="en-US" sz="2400" dirty="0" smtClean="0"/>
          </a:p>
        </p:txBody>
      </p:sp>
      <p:pic>
        <p:nvPicPr>
          <p:cNvPr id="6" name="Рисунок 5" descr="_DSC0307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580112" y="1628800"/>
            <a:ext cx="3240361" cy="2088232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7" name="Рисунок 6" descr="cuda.png"/>
          <p:cNvPicPr>
            <a:picLocks noChangeAspect="1"/>
          </p:cNvPicPr>
          <p:nvPr/>
        </p:nvPicPr>
        <p:blipFill>
          <a:blip r:embed="rId3" cstate="print"/>
          <a:srcRect l="10577" t="13369" r="13265"/>
          <a:stretch>
            <a:fillRect/>
          </a:stretch>
        </p:blipFill>
        <p:spPr>
          <a:xfrm>
            <a:off x="3131840" y="1628800"/>
            <a:ext cx="2376264" cy="2088232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8" name="Рисунок 7" descr="xna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652120" y="3789040"/>
            <a:ext cx="3168348" cy="2160241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solidFill>
            <a:srgbClr val="000000">
              <a:alpha val="69804"/>
            </a:srgbClr>
          </a:solidFill>
        </p:spPr>
        <p:txBody>
          <a:bodyPr>
            <a:normAutofit fontScale="70000" lnSpcReduction="20000"/>
          </a:bodyPr>
          <a:lstStyle/>
          <a:p>
            <a:r>
              <a:rPr lang="ru-RU" dirty="0" smtClean="0">
                <a:solidFill>
                  <a:schemeClr val="bg1"/>
                </a:solidFill>
              </a:rPr>
              <a:t>Интерактивные игровые приложения могут служить:</a:t>
            </a:r>
          </a:p>
          <a:p>
            <a:pPr lvl="1"/>
            <a:r>
              <a:rPr lang="ru-RU" dirty="0" smtClean="0">
                <a:solidFill>
                  <a:schemeClr val="bg1"/>
                </a:solidFill>
              </a:rPr>
              <a:t>Курсовым проектом для групп студентов для отработки различных алгоритмов и технологий</a:t>
            </a:r>
          </a:p>
          <a:p>
            <a:pPr lvl="1"/>
            <a:r>
              <a:rPr lang="ru-RU" dirty="0" smtClean="0">
                <a:solidFill>
                  <a:schemeClr val="bg1"/>
                </a:solidFill>
              </a:rPr>
              <a:t>Обучающими материалами для основных предметов которые используют естественные стремления человека</a:t>
            </a:r>
          </a:p>
          <a:p>
            <a:pPr lvl="1"/>
            <a:endParaRPr lang="ru-RU" dirty="0" smtClean="0">
              <a:solidFill>
                <a:schemeClr val="bg1"/>
              </a:solidFill>
            </a:endParaRPr>
          </a:p>
          <a:p>
            <a:r>
              <a:rPr lang="ru-RU" dirty="0" smtClean="0">
                <a:solidFill>
                  <a:schemeClr val="bg1"/>
                </a:solidFill>
              </a:rPr>
              <a:t>Игровые технологии могут использоваться не только для развлечения, но и для создания интерактивных приложений для различных научных и исследовательских задач, при этом сохраняя привлекательность для массовой аудитории.</a:t>
            </a:r>
          </a:p>
          <a:p>
            <a:pPr lvl="1"/>
            <a:endParaRPr lang="ru-RU" i="1" dirty="0" smtClean="0">
              <a:solidFill>
                <a:schemeClr val="bg1"/>
              </a:solidFill>
            </a:endParaRPr>
          </a:p>
          <a:p>
            <a:r>
              <a:rPr lang="ru-RU" dirty="0" smtClean="0">
                <a:solidFill>
                  <a:schemeClr val="bg1"/>
                </a:solidFill>
              </a:rPr>
              <a:t>В ИТМО накоплен значительный опыт создания и поддержки таких приложений, и проведения учебных курсов и мастер-классов по данной тематике.</a:t>
            </a: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Заключение</a:t>
            </a:r>
            <a:endParaRPr lang="ru-RU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>
              <a:buNone/>
            </a:pPr>
            <a:endParaRPr lang="ru-RU" dirty="0" smtClean="0"/>
          </a:p>
          <a:p>
            <a:pPr algn="ctr">
              <a:buNone/>
            </a:pPr>
            <a:endParaRPr lang="ru-RU" dirty="0" smtClean="0"/>
          </a:p>
          <a:p>
            <a:pPr algn="ctr">
              <a:buNone/>
            </a:pPr>
            <a:endParaRPr lang="ru-RU" dirty="0" smtClean="0"/>
          </a:p>
          <a:p>
            <a:pPr algn="ctr"/>
            <a:endParaRPr lang="ru-RU" dirty="0" smtClean="0"/>
          </a:p>
          <a:p>
            <a:pPr algn="ctr"/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Спасибо за внимание</a:t>
            </a:r>
            <a:endParaRPr lang="ru-RU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solidFill>
            <a:srgbClr val="000000">
              <a:alpha val="69804"/>
            </a:srgbClr>
          </a:solidFill>
        </p:spPr>
        <p:txBody>
          <a:bodyPr>
            <a:noAutofit/>
          </a:bodyPr>
          <a:lstStyle/>
          <a:p>
            <a:r>
              <a:rPr lang="ru-RU" sz="2400" dirty="0" smtClean="0"/>
              <a:t>Созданный техническими средствами мир, передаваемый человеку через его ощущения: зрение, слух, обоняние, осязание и другие. </a:t>
            </a:r>
          </a:p>
          <a:p>
            <a:endParaRPr lang="ru-RU" sz="2400" dirty="0" smtClean="0"/>
          </a:p>
          <a:p>
            <a:r>
              <a:rPr lang="ru-RU" sz="2400" dirty="0" smtClean="0"/>
              <a:t>Виртуальная реальность имитирует как воздействие, так и реакции на воздействие. Для создания убедительного комплекса ощущений реальности компьютерный синтез свойств и реакций виртуальной реальности производится в реальном времени.</a:t>
            </a:r>
          </a:p>
          <a:p>
            <a:endParaRPr lang="ru-RU" sz="2400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Виртуальная реальность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ru-RU" dirty="0" smtClean="0"/>
              <a:t>Приложения: тренажеры</a:t>
            </a:r>
            <a:endParaRPr lang="ru-RU" dirty="0"/>
          </a:p>
        </p:txBody>
      </p:sp>
      <p:sp>
        <p:nvSpPr>
          <p:cNvPr id="13" name="Содержимое 12"/>
          <p:cNvSpPr>
            <a:spLocks noGrp="1"/>
          </p:cNvSpPr>
          <p:nvPr>
            <p:ph idx="1"/>
          </p:nvPr>
        </p:nvSpPr>
        <p:spPr>
          <a:xfrm>
            <a:off x="251520" y="1556792"/>
            <a:ext cx="2736304" cy="4597971"/>
          </a:xfrm>
          <a:solidFill>
            <a:srgbClr val="000000">
              <a:alpha val="69804"/>
            </a:srgbClr>
          </a:solidFill>
        </p:spPr>
        <p:txBody>
          <a:bodyPr>
            <a:normAutofit/>
          </a:bodyPr>
          <a:lstStyle/>
          <a:p>
            <a:r>
              <a:rPr lang="ru-RU" sz="2400" dirty="0" smtClean="0"/>
              <a:t>Тренажеры:</a:t>
            </a:r>
          </a:p>
          <a:p>
            <a:pPr lvl="1"/>
            <a:r>
              <a:rPr lang="ru-RU" sz="2000" dirty="0" smtClean="0"/>
              <a:t>Авиационные</a:t>
            </a:r>
          </a:p>
          <a:p>
            <a:pPr lvl="1"/>
            <a:r>
              <a:rPr lang="ru-RU" sz="2000" dirty="0" smtClean="0"/>
              <a:t>Медицинские</a:t>
            </a:r>
          </a:p>
          <a:p>
            <a:pPr lvl="1"/>
            <a:r>
              <a:rPr lang="ru-RU" sz="2000" dirty="0" err="1" smtClean="0"/>
              <a:t>Железно-дорожные</a:t>
            </a:r>
            <a:endParaRPr lang="ru-RU" sz="2000" dirty="0" smtClean="0"/>
          </a:p>
          <a:p>
            <a:pPr lvl="1"/>
            <a:r>
              <a:rPr lang="ru-RU" sz="2000" dirty="0" smtClean="0"/>
              <a:t>Танковые</a:t>
            </a:r>
          </a:p>
          <a:p>
            <a:pPr lvl="1"/>
            <a:r>
              <a:rPr lang="ru-RU" sz="2000" dirty="0" smtClean="0"/>
              <a:t>И т.д.</a:t>
            </a:r>
          </a:p>
          <a:p>
            <a:r>
              <a:rPr lang="ru-RU" sz="2400" dirty="0" smtClean="0"/>
              <a:t>Развитые аппаратные средства визуализации </a:t>
            </a:r>
            <a:br>
              <a:rPr lang="ru-RU" sz="2400" dirty="0" smtClean="0"/>
            </a:br>
            <a:r>
              <a:rPr lang="ru-RU" sz="2400" dirty="0" smtClean="0"/>
              <a:t>и ЧКВ</a:t>
            </a:r>
            <a:endParaRPr lang="ru-RU" sz="2400" dirty="0"/>
          </a:p>
        </p:txBody>
      </p:sp>
      <p:pic>
        <p:nvPicPr>
          <p:cNvPr id="4" name="Рисунок 3" descr="f16_egypt_utd_485.jpg"/>
          <p:cNvPicPr>
            <a:picLocks noChangeAspect="1"/>
          </p:cNvPicPr>
          <p:nvPr/>
        </p:nvPicPr>
        <p:blipFill>
          <a:blip r:embed="rId2" cstate="print"/>
          <a:srcRect t="8571" b="5714"/>
          <a:stretch>
            <a:fillRect/>
          </a:stretch>
        </p:blipFill>
        <p:spPr>
          <a:xfrm>
            <a:off x="3131840" y="1484784"/>
            <a:ext cx="3816423" cy="2160240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5" name="Рисунок 4" descr="insidesim.jpg"/>
          <p:cNvPicPr>
            <a:picLocks noChangeAspect="1"/>
          </p:cNvPicPr>
          <p:nvPr/>
        </p:nvPicPr>
        <p:blipFill>
          <a:blip r:embed="rId3" cstate="print"/>
          <a:srcRect l="3333" r="6790"/>
          <a:stretch>
            <a:fillRect/>
          </a:stretch>
        </p:blipFill>
        <p:spPr>
          <a:xfrm>
            <a:off x="7020272" y="1484784"/>
            <a:ext cx="1872208" cy="1656183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9" name="Рисунок 8" descr="Vrsoldiers.jpg"/>
          <p:cNvPicPr>
            <a:picLocks noChangeAspect="1"/>
          </p:cNvPicPr>
          <p:nvPr/>
        </p:nvPicPr>
        <p:blipFill>
          <a:blip r:embed="rId4" cstate="print"/>
          <a:srcRect b="1659"/>
          <a:stretch>
            <a:fillRect/>
          </a:stretch>
        </p:blipFill>
        <p:spPr>
          <a:xfrm>
            <a:off x="3131840" y="3717032"/>
            <a:ext cx="3816424" cy="2448272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0" name="Рисунок 9" descr="Virtual-Reality-Medicine.gif"/>
          <p:cNvPicPr>
            <a:picLocks noChangeAspect="1"/>
          </p:cNvPicPr>
          <p:nvPr/>
        </p:nvPicPr>
        <p:blipFill>
          <a:blip r:embed="rId5" cstate="print"/>
          <a:srcRect l="50976" t="35922"/>
          <a:stretch>
            <a:fillRect/>
          </a:stretch>
        </p:blipFill>
        <p:spPr>
          <a:xfrm>
            <a:off x="7020272" y="3212976"/>
            <a:ext cx="1872208" cy="2952328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Игровые приложения</a:t>
            </a:r>
            <a:endParaRPr lang="ru-RU" dirty="0"/>
          </a:p>
        </p:txBody>
      </p:sp>
      <p:sp>
        <p:nvSpPr>
          <p:cNvPr id="21" name="Содержимое 20"/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endParaRPr lang="ru-RU"/>
          </a:p>
        </p:txBody>
      </p:sp>
      <p:sp>
        <p:nvSpPr>
          <p:cNvPr id="22" name="Содержимое 21"/>
          <p:cNvSpPr>
            <a:spLocks noGrp="1"/>
          </p:cNvSpPr>
          <p:nvPr>
            <p:ph sz="half" idx="2"/>
          </p:nvPr>
        </p:nvSpPr>
        <p:spPr>
          <a:xfrm>
            <a:off x="4716016" y="1600200"/>
            <a:ext cx="4248472" cy="4525963"/>
          </a:xfrm>
          <a:solidFill>
            <a:srgbClr val="000000">
              <a:alpha val="69804"/>
            </a:srgbClr>
          </a:solidFill>
        </p:spPr>
        <p:txBody>
          <a:bodyPr>
            <a:normAutofit fontScale="85000" lnSpcReduction="20000"/>
          </a:bodyPr>
          <a:lstStyle/>
          <a:p>
            <a:r>
              <a:rPr lang="ru-RU" dirty="0" smtClean="0"/>
              <a:t>Высокое качество интерактивной </a:t>
            </a:r>
            <a:br>
              <a:rPr lang="ru-RU" dirty="0" smtClean="0"/>
            </a:br>
            <a:r>
              <a:rPr lang="en-US" dirty="0" smtClean="0"/>
              <a:t>3D</a:t>
            </a:r>
            <a:r>
              <a:rPr lang="ru-RU" dirty="0" smtClean="0"/>
              <a:t>-графики</a:t>
            </a:r>
          </a:p>
          <a:p>
            <a:r>
              <a:rPr lang="ru-RU" dirty="0" smtClean="0"/>
              <a:t>В немалой степени задают тенденции развития </a:t>
            </a:r>
            <a:r>
              <a:rPr lang="en-US" dirty="0" smtClean="0"/>
              <a:t>GPU</a:t>
            </a:r>
            <a:endParaRPr lang="ru-RU" dirty="0" smtClean="0"/>
          </a:p>
          <a:p>
            <a:r>
              <a:rPr lang="ru-RU" dirty="0" smtClean="0">
                <a:solidFill>
                  <a:srgbClr val="80FF80"/>
                </a:solidFill>
              </a:rPr>
              <a:t>Идеальный полигон для комплексной отработки алгоритмов и технологий </a:t>
            </a:r>
            <a:r>
              <a:rPr lang="ru-RU" dirty="0" smtClean="0"/>
              <a:t/>
            </a:r>
            <a:br>
              <a:rPr lang="ru-RU" dirty="0" smtClean="0"/>
            </a:br>
            <a:r>
              <a:rPr lang="ru-RU" dirty="0" smtClean="0">
                <a:solidFill>
                  <a:srgbClr val="FF8080"/>
                </a:solidFill>
                <a:sym typeface="Wingdings" pitchFamily="2" charset="2"/>
              </a:rPr>
              <a:t></a:t>
            </a:r>
            <a:r>
              <a:rPr lang="en-US" dirty="0" smtClean="0">
                <a:solidFill>
                  <a:srgbClr val="FF8080"/>
                </a:solidFill>
                <a:sym typeface="Wingdings" pitchFamily="2" charset="2"/>
              </a:rPr>
              <a:t> </a:t>
            </a:r>
            <a:r>
              <a:rPr lang="ru-RU" dirty="0" smtClean="0">
                <a:solidFill>
                  <a:srgbClr val="FF8080"/>
                </a:solidFill>
                <a:sym typeface="Wingdings" pitchFamily="2" charset="2"/>
              </a:rPr>
              <a:t>Подобный проект может поднять группа студентов к качестве курсовой работы</a:t>
            </a:r>
          </a:p>
          <a:p>
            <a:pPr lvl="1"/>
            <a:r>
              <a:rPr lang="en-US" dirty="0" smtClean="0">
                <a:sym typeface="Wingdings" pitchFamily="2" charset="2"/>
              </a:rPr>
              <a:t>XNA</a:t>
            </a:r>
          </a:p>
          <a:p>
            <a:pPr lvl="1"/>
            <a:r>
              <a:rPr lang="en-US" dirty="0" smtClean="0">
                <a:sym typeface="Wingdings" pitchFamily="2" charset="2"/>
              </a:rPr>
              <a:t>Unreal Engine</a:t>
            </a:r>
          </a:p>
          <a:p>
            <a:pPr lvl="1"/>
            <a:r>
              <a:rPr lang="en-US" dirty="0" smtClean="0">
                <a:sym typeface="Wingdings" pitchFamily="2" charset="2"/>
              </a:rPr>
              <a:t>Open Source </a:t>
            </a:r>
            <a:r>
              <a:rPr lang="ru-RU" dirty="0" smtClean="0">
                <a:sym typeface="Wingdings" pitchFamily="2" charset="2"/>
              </a:rPr>
              <a:t>игры</a:t>
            </a:r>
            <a:endParaRPr lang="ru-RU" dirty="0"/>
          </a:p>
        </p:txBody>
      </p:sp>
      <p:grpSp>
        <p:nvGrpSpPr>
          <p:cNvPr id="12" name="Группа 11"/>
          <p:cNvGrpSpPr/>
          <p:nvPr/>
        </p:nvGrpSpPr>
        <p:grpSpPr>
          <a:xfrm>
            <a:off x="179512" y="1628800"/>
            <a:ext cx="4256789" cy="4392488"/>
            <a:chOff x="323528" y="1628800"/>
            <a:chExt cx="4392489" cy="4392488"/>
          </a:xfrm>
        </p:grpSpPr>
        <p:pic>
          <p:nvPicPr>
            <p:cNvPr id="4" name="Рисунок 3" descr="gow.jpg"/>
            <p:cNvPicPr>
              <a:picLocks noChangeAspect="1"/>
            </p:cNvPicPr>
            <p:nvPr/>
          </p:nvPicPr>
          <p:blipFill>
            <a:blip r:embed="rId2" cstate="print"/>
            <a:srcRect l="6275" r="5870"/>
            <a:stretch>
              <a:fillRect/>
            </a:stretch>
          </p:blipFill>
          <p:spPr>
            <a:xfrm>
              <a:off x="323528" y="1628800"/>
              <a:ext cx="4392488" cy="3024336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7" name="Рисунок 6" descr="original.jp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3530" y="4725144"/>
              <a:ext cx="2016222" cy="1296144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8" name="Рисунок 7" descr="portal2.300.04.lg.jp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11760" y="4725144"/>
              <a:ext cx="2304257" cy="1296144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Игровые приложения</a:t>
            </a:r>
            <a:endParaRPr lang="ru-RU" dirty="0"/>
          </a:p>
        </p:txBody>
      </p:sp>
      <p:sp>
        <p:nvSpPr>
          <p:cNvPr id="12" name="Содержимое 11"/>
          <p:cNvSpPr>
            <a:spLocks noGrp="1"/>
          </p:cNvSpPr>
          <p:nvPr>
            <p:ph sz="half" idx="1"/>
          </p:nvPr>
        </p:nvSpPr>
        <p:spPr>
          <a:xfrm>
            <a:off x="179512" y="1600200"/>
            <a:ext cx="4316288" cy="4525963"/>
          </a:xfrm>
          <a:solidFill>
            <a:srgbClr val="000000">
              <a:alpha val="69804"/>
            </a:srgbClr>
          </a:solidFill>
        </p:spPr>
        <p:txBody>
          <a:bodyPr>
            <a:normAutofit fontScale="92500" lnSpcReduction="20000"/>
          </a:bodyPr>
          <a:lstStyle/>
          <a:p>
            <a:r>
              <a:rPr lang="ru-RU" sz="2400" dirty="0" smtClean="0"/>
              <a:t>«Песочницы»</a:t>
            </a:r>
          </a:p>
          <a:p>
            <a:r>
              <a:rPr lang="ru-RU" sz="2400" dirty="0" smtClean="0"/>
              <a:t>Низкие требования к визуальной составляющей</a:t>
            </a:r>
          </a:p>
          <a:p>
            <a:r>
              <a:rPr lang="ru-RU" sz="2400" dirty="0" smtClean="0"/>
              <a:t>Физический процесс (нередко – вычислительно ресурсоемкий) – основа игрового процесса</a:t>
            </a:r>
          </a:p>
          <a:p>
            <a:pPr lvl="1"/>
            <a:r>
              <a:rPr lang="ru-RU" sz="2000" dirty="0" err="1" smtClean="0">
                <a:solidFill>
                  <a:srgbClr val="80FF80"/>
                </a:solidFill>
              </a:rPr>
              <a:t>Реиграбельность</a:t>
            </a:r>
            <a:endParaRPr lang="ru-RU" sz="2000" dirty="0" smtClean="0">
              <a:solidFill>
                <a:srgbClr val="80FF80"/>
              </a:solidFill>
            </a:endParaRPr>
          </a:p>
          <a:p>
            <a:pPr lvl="1"/>
            <a:r>
              <a:rPr lang="ru-RU" sz="2000" dirty="0" smtClean="0">
                <a:solidFill>
                  <a:srgbClr val="80FF80"/>
                </a:solidFill>
              </a:rPr>
              <a:t>Вызов</a:t>
            </a:r>
          </a:p>
          <a:p>
            <a:pPr lvl="1"/>
            <a:r>
              <a:rPr lang="ru-RU" sz="2000" dirty="0" smtClean="0">
                <a:solidFill>
                  <a:srgbClr val="80FF80"/>
                </a:solidFill>
              </a:rPr>
              <a:t>Соревнование</a:t>
            </a:r>
          </a:p>
          <a:p>
            <a:pPr lvl="1"/>
            <a:r>
              <a:rPr lang="ru-RU" sz="2000" dirty="0" smtClean="0">
                <a:solidFill>
                  <a:srgbClr val="80FF80"/>
                </a:solidFill>
              </a:rPr>
              <a:t>Достижения</a:t>
            </a:r>
          </a:p>
          <a:p>
            <a:pPr lvl="1"/>
            <a:r>
              <a:rPr lang="ru-RU" sz="2000" dirty="0" smtClean="0">
                <a:sym typeface="Wingdings" pitchFamily="2" charset="2"/>
              </a:rPr>
              <a:t></a:t>
            </a:r>
            <a:r>
              <a:rPr lang="en-US" sz="2000" dirty="0" smtClean="0">
                <a:sym typeface="Wingdings" pitchFamily="2" charset="2"/>
              </a:rPr>
              <a:t> </a:t>
            </a:r>
            <a:r>
              <a:rPr lang="ru-RU" sz="2000" dirty="0" smtClean="0">
                <a:solidFill>
                  <a:srgbClr val="FF8080"/>
                </a:solidFill>
              </a:rPr>
              <a:t>Основа учебного процесса</a:t>
            </a:r>
            <a:br>
              <a:rPr lang="ru-RU" sz="2000" dirty="0" smtClean="0">
                <a:solidFill>
                  <a:srgbClr val="FF8080"/>
                </a:solidFill>
              </a:rPr>
            </a:br>
            <a:r>
              <a:rPr lang="en-US" sz="2000" dirty="0" smtClean="0">
                <a:solidFill>
                  <a:schemeClr val="bg1"/>
                </a:solidFill>
                <a:sym typeface="Wingdings" pitchFamily="2" charset="2"/>
              </a:rPr>
              <a:t></a:t>
            </a:r>
            <a:r>
              <a:rPr lang="en-US" sz="2000" dirty="0" smtClean="0">
                <a:solidFill>
                  <a:srgbClr val="FF8080"/>
                </a:solidFill>
                <a:sym typeface="Wingdings" pitchFamily="2" charset="2"/>
              </a:rPr>
              <a:t> </a:t>
            </a:r>
            <a:r>
              <a:rPr lang="ru-RU" sz="2000" dirty="0" smtClean="0">
                <a:solidFill>
                  <a:srgbClr val="FF8080"/>
                </a:solidFill>
                <a:sym typeface="Wingdings" pitchFamily="2" charset="2"/>
              </a:rPr>
              <a:t>Частичная замена и расширение лабораторных работ</a:t>
            </a:r>
            <a:endParaRPr lang="ru-RU" sz="2000" dirty="0" smtClean="0">
              <a:solidFill>
                <a:srgbClr val="FF8080"/>
              </a:solidFill>
            </a:endParaRPr>
          </a:p>
          <a:p>
            <a:pPr lvl="1"/>
            <a:endParaRPr lang="ru-RU" sz="2000" dirty="0"/>
          </a:p>
        </p:txBody>
      </p:sp>
      <p:sp>
        <p:nvSpPr>
          <p:cNvPr id="13" name="Содержимое 12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endParaRPr lang="ru-RU" dirty="0"/>
          </a:p>
        </p:txBody>
      </p:sp>
      <p:grpSp>
        <p:nvGrpSpPr>
          <p:cNvPr id="5" name="Группа 12"/>
          <p:cNvGrpSpPr/>
          <p:nvPr/>
        </p:nvGrpSpPr>
        <p:grpSpPr>
          <a:xfrm>
            <a:off x="4716016" y="1628800"/>
            <a:ext cx="3744416" cy="4392488"/>
            <a:chOff x="4788024" y="1628800"/>
            <a:chExt cx="3888432" cy="4392488"/>
          </a:xfrm>
        </p:grpSpPr>
        <p:pic>
          <p:nvPicPr>
            <p:cNvPr id="9" name="Рисунок 8" descr="powder01.jpg"/>
            <p:cNvPicPr>
              <a:picLocks noChangeAspect="1"/>
            </p:cNvPicPr>
            <p:nvPr/>
          </p:nvPicPr>
          <p:blipFill>
            <a:blip r:embed="rId2" cstate="print"/>
            <a:srcRect l="6451" r="6452"/>
            <a:stretch>
              <a:fillRect/>
            </a:stretch>
          </p:blipFill>
          <p:spPr>
            <a:xfrm>
              <a:off x="4788024" y="1628800"/>
              <a:ext cx="1944216" cy="1527348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pic>
          <p:nvPicPr>
            <p:cNvPr id="10" name="Рисунок 9" descr="powder02.jpg"/>
            <p:cNvPicPr>
              <a:picLocks noChangeAspect="1"/>
            </p:cNvPicPr>
            <p:nvPr/>
          </p:nvPicPr>
          <p:blipFill>
            <a:blip r:embed="rId3" cstate="print"/>
            <a:srcRect l="6435" r="6683"/>
            <a:stretch>
              <a:fillRect/>
            </a:stretch>
          </p:blipFill>
          <p:spPr>
            <a:xfrm>
              <a:off x="6804248" y="1628800"/>
              <a:ext cx="1872208" cy="1512168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pic>
          <p:nvPicPr>
            <p:cNvPr id="11" name="Рисунок 10" descr="world-of-goo_snap297_wm.jp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788024" y="3212976"/>
              <a:ext cx="3888432" cy="2808312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3200" dirty="0" smtClean="0"/>
              <a:t>Технические средства создания ВР</a:t>
            </a:r>
            <a:r>
              <a:rPr lang="en-US" sz="3200" dirty="0" smtClean="0"/>
              <a:t> (</a:t>
            </a:r>
            <a:r>
              <a:rPr lang="ru-RU" sz="3200" dirty="0" smtClean="0"/>
              <a:t>средства отображения</a:t>
            </a:r>
            <a:r>
              <a:rPr lang="en-US" sz="3200" dirty="0" smtClean="0"/>
              <a:t>)</a:t>
            </a:r>
            <a:endParaRPr lang="ru-RU" sz="3200" dirty="0"/>
          </a:p>
        </p:txBody>
      </p:sp>
      <p:sp>
        <p:nvSpPr>
          <p:cNvPr id="4" name="Содержимое 3"/>
          <p:cNvSpPr>
            <a:spLocks noGrp="1"/>
          </p:cNvSpPr>
          <p:nvPr>
            <p:ph sz="half" idx="1"/>
          </p:nvPr>
        </p:nvSpPr>
        <p:spPr>
          <a:xfrm>
            <a:off x="251520" y="1556792"/>
            <a:ext cx="3384376" cy="4597971"/>
          </a:xfrm>
          <a:solidFill>
            <a:srgbClr val="000000">
              <a:alpha val="69804"/>
            </a:srgbClr>
          </a:solidFill>
        </p:spPr>
        <p:txBody>
          <a:bodyPr>
            <a:normAutofit fontScale="92500"/>
          </a:bodyPr>
          <a:lstStyle/>
          <a:p>
            <a:r>
              <a:rPr lang="ru-RU" dirty="0" smtClean="0"/>
              <a:t>Проекторы:</a:t>
            </a:r>
          </a:p>
          <a:p>
            <a:pPr lvl="1"/>
            <a:r>
              <a:rPr lang="ru-RU" dirty="0" smtClean="0"/>
              <a:t>Кол-во: 3х2</a:t>
            </a:r>
          </a:p>
          <a:p>
            <a:pPr lvl="1"/>
            <a:r>
              <a:rPr lang="ru-RU" dirty="0" smtClean="0"/>
              <a:t>Разрешение: 1440х900</a:t>
            </a:r>
          </a:p>
          <a:p>
            <a:pPr lvl="1"/>
            <a:r>
              <a:rPr lang="ru-RU" dirty="0" smtClean="0"/>
              <a:t>Общее: 2560х1440</a:t>
            </a:r>
          </a:p>
          <a:p>
            <a:pPr lvl="1"/>
            <a:r>
              <a:rPr lang="ru-RU" dirty="0" smtClean="0"/>
              <a:t>Круговая поляризация</a:t>
            </a:r>
          </a:p>
          <a:p>
            <a:r>
              <a:rPr lang="ru-RU" dirty="0" smtClean="0"/>
              <a:t>Плазменные панели: </a:t>
            </a:r>
            <a:r>
              <a:rPr lang="en-US" dirty="0" smtClean="0"/>
              <a:t>Full HD</a:t>
            </a:r>
            <a:r>
              <a:rPr lang="ru-RU" dirty="0" smtClean="0"/>
              <a:t>, гибкая коммутация</a:t>
            </a:r>
            <a:endParaRPr lang="en-US" dirty="0" smtClean="0"/>
          </a:p>
          <a:p>
            <a:endParaRPr lang="ru-RU" dirty="0"/>
          </a:p>
        </p:txBody>
      </p:sp>
      <p:pic>
        <p:nvPicPr>
          <p:cNvPr id="9" name="Picture 5" descr="IMG_1499"/>
          <p:cNvPicPr>
            <a:picLocks noChangeAspect="1" noChangeArrowheads="1"/>
          </p:cNvPicPr>
          <p:nvPr/>
        </p:nvPicPr>
        <p:blipFill>
          <a:blip r:embed="rId2" cstate="print">
            <a:lum bright="18000" contrast="24000"/>
          </a:blip>
          <a:srcRect l="10870" r="6522" b="14869"/>
          <a:stretch>
            <a:fillRect/>
          </a:stretch>
        </p:blipFill>
        <p:spPr bwMode="auto">
          <a:xfrm>
            <a:off x="3995936" y="4437112"/>
            <a:ext cx="2304256" cy="1728192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</p:spPr>
      </p:pic>
      <p:pic>
        <p:nvPicPr>
          <p:cNvPr id="11" name="Picture 10"/>
          <p:cNvPicPr>
            <a:picLocks noChangeAspect="1" noChangeArrowheads="1"/>
          </p:cNvPicPr>
          <p:nvPr/>
        </p:nvPicPr>
        <p:blipFill>
          <a:blip r:embed="rId3" cstate="print"/>
          <a:srcRect t="8333" b="10859"/>
          <a:stretch>
            <a:fillRect/>
          </a:stretch>
        </p:blipFill>
        <p:spPr bwMode="auto">
          <a:xfrm>
            <a:off x="3995936" y="1484784"/>
            <a:ext cx="4752528" cy="2880320"/>
          </a:xfrm>
          <a:prstGeom prst="rect">
            <a:avLst/>
          </a:prstGeom>
          <a:solidFill>
            <a:srgbClr val="969696"/>
          </a:solidFill>
          <a:ln w="9525">
            <a:solidFill>
              <a:srgbClr val="969696"/>
            </a:solidFill>
            <a:miter lim="800000"/>
            <a:headEnd/>
            <a:tailEnd/>
          </a:ln>
        </p:spPr>
      </p:pic>
      <p:pic>
        <p:nvPicPr>
          <p:cNvPr id="12" name="Picture 8" descr="IMG_1505"/>
          <p:cNvPicPr>
            <a:picLocks noChangeAspect="1" noChangeArrowheads="1"/>
          </p:cNvPicPr>
          <p:nvPr/>
        </p:nvPicPr>
        <p:blipFill>
          <a:blip r:embed="rId4" cstate="print">
            <a:lum bright="18000" contrast="24000"/>
          </a:blip>
          <a:srcRect/>
          <a:stretch>
            <a:fillRect/>
          </a:stretch>
        </p:blipFill>
        <p:spPr bwMode="auto">
          <a:xfrm>
            <a:off x="6372200" y="4437112"/>
            <a:ext cx="2387757" cy="1718810"/>
          </a:xfrm>
          <a:prstGeom prst="rect">
            <a:avLst/>
          </a:prstGeom>
          <a:noFill/>
          <a:ln w="9525">
            <a:solidFill>
              <a:srgbClr val="C0C0C0"/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3200" dirty="0" smtClean="0"/>
              <a:t>Технические средства создания ВР</a:t>
            </a:r>
            <a:r>
              <a:rPr lang="en-US" sz="3200" dirty="0" smtClean="0"/>
              <a:t> </a:t>
            </a:r>
            <a:r>
              <a:rPr lang="ru-RU" sz="3200" dirty="0" smtClean="0"/>
              <a:t/>
            </a:r>
            <a:br>
              <a:rPr lang="ru-RU" sz="3200" dirty="0" smtClean="0"/>
            </a:br>
            <a:r>
              <a:rPr lang="ru-RU" sz="3200" dirty="0" smtClean="0"/>
              <a:t>средства ЧКВ: </a:t>
            </a:r>
            <a:r>
              <a:rPr lang="en-US" sz="3200" dirty="0" smtClean="0"/>
              <a:t>MS </a:t>
            </a:r>
            <a:r>
              <a:rPr lang="en-US" sz="3200" dirty="0" err="1" smtClean="0"/>
              <a:t>Kinect</a:t>
            </a:r>
            <a:endParaRPr lang="ru-RU" sz="3200" dirty="0"/>
          </a:p>
        </p:txBody>
      </p:sp>
      <p:sp>
        <p:nvSpPr>
          <p:cNvPr id="14" name="Содержимое 13"/>
          <p:cNvSpPr>
            <a:spLocks noGrp="1"/>
          </p:cNvSpPr>
          <p:nvPr>
            <p:ph sz="half" idx="1"/>
          </p:nvPr>
        </p:nvSpPr>
        <p:spPr>
          <a:xfrm>
            <a:off x="179512" y="1600200"/>
            <a:ext cx="4316288" cy="4525963"/>
          </a:xfrm>
          <a:solidFill>
            <a:srgbClr val="000000">
              <a:alpha val="69804"/>
            </a:srgbClr>
          </a:solidFill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MS </a:t>
            </a:r>
            <a:r>
              <a:rPr lang="en-US" dirty="0" err="1" smtClean="0"/>
              <a:t>Kinect</a:t>
            </a:r>
            <a:r>
              <a:rPr lang="en-US" dirty="0" smtClean="0"/>
              <a:t>:</a:t>
            </a:r>
          </a:p>
          <a:p>
            <a:pPr lvl="1"/>
            <a:r>
              <a:rPr lang="ru-RU" dirty="0" smtClean="0"/>
              <a:t>Восстанавливает объемную сцену с использованием оптической и ИК камер и случайно-структурированной подсветки</a:t>
            </a:r>
          </a:p>
          <a:p>
            <a:pPr lvl="1"/>
            <a:r>
              <a:rPr lang="ru-RU" dirty="0" smtClean="0"/>
              <a:t>Находит и восстанавливает упрощенный скелет человека</a:t>
            </a:r>
          </a:p>
          <a:p>
            <a:r>
              <a:rPr lang="ru-RU" dirty="0" smtClean="0"/>
              <a:t>Преимущества и недостатки</a:t>
            </a:r>
          </a:p>
          <a:p>
            <a:pPr lvl="1"/>
            <a:r>
              <a:rPr lang="ru-RU" dirty="0" smtClean="0">
                <a:solidFill>
                  <a:srgbClr val="80FF80"/>
                </a:solidFill>
              </a:rPr>
              <a:t>Явное отсутствие маркеров</a:t>
            </a:r>
          </a:p>
          <a:p>
            <a:pPr lvl="1"/>
            <a:r>
              <a:rPr lang="ru-RU" dirty="0" smtClean="0">
                <a:solidFill>
                  <a:srgbClr val="80FF80"/>
                </a:solidFill>
              </a:rPr>
              <a:t>До 4-х персонажей в кадре</a:t>
            </a:r>
          </a:p>
          <a:p>
            <a:pPr lvl="1"/>
            <a:r>
              <a:rPr lang="ru-RU" dirty="0" smtClean="0">
                <a:solidFill>
                  <a:srgbClr val="80FF80"/>
                </a:solidFill>
              </a:rPr>
              <a:t>Возможность сканирования любых сцен</a:t>
            </a:r>
          </a:p>
          <a:p>
            <a:pPr lvl="1"/>
            <a:r>
              <a:rPr lang="ru-RU" dirty="0" smtClean="0">
                <a:solidFill>
                  <a:srgbClr val="FF8080"/>
                </a:solidFill>
              </a:rPr>
              <a:t>Зашумленный результат</a:t>
            </a:r>
          </a:p>
          <a:p>
            <a:pPr lvl="1"/>
            <a:r>
              <a:rPr lang="ru-RU" dirty="0" smtClean="0">
                <a:solidFill>
                  <a:srgbClr val="FF8080"/>
                </a:solidFill>
              </a:rPr>
              <a:t>Мертвые зоны при восстановлении скелета</a:t>
            </a:r>
          </a:p>
          <a:p>
            <a:endParaRPr lang="ru-RU" dirty="0" smtClean="0"/>
          </a:p>
          <a:p>
            <a:pPr lvl="1"/>
            <a:endParaRPr lang="ru-RU" dirty="0" smtClean="0"/>
          </a:p>
        </p:txBody>
      </p:sp>
      <p:pic>
        <p:nvPicPr>
          <p:cNvPr id="16" name="Содержимое 15" descr="kinect.jpg"/>
          <p:cNvPicPr>
            <a:picLocks noGrp="1" noChangeAspect="1"/>
          </p:cNvPicPr>
          <p:nvPr>
            <p:ph sz="half" idx="2"/>
          </p:nvPr>
        </p:nvPicPr>
        <p:blipFill>
          <a:blip r:embed="rId2" cstate="print"/>
          <a:stretch>
            <a:fillRect/>
          </a:stretch>
        </p:blipFill>
        <p:spPr>
          <a:xfrm>
            <a:off x="4716016" y="1700808"/>
            <a:ext cx="4118858" cy="3168352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3200" dirty="0" smtClean="0"/>
              <a:t>Технические средства создания ВР</a:t>
            </a:r>
            <a:r>
              <a:rPr lang="en-US" sz="3200" dirty="0" smtClean="0"/>
              <a:t> </a:t>
            </a:r>
            <a:r>
              <a:rPr lang="ru-RU" sz="3200" dirty="0" smtClean="0"/>
              <a:t/>
            </a:r>
            <a:br>
              <a:rPr lang="ru-RU" sz="3200" dirty="0" smtClean="0"/>
            </a:br>
            <a:r>
              <a:rPr lang="ru-RU" sz="3200" dirty="0" smtClean="0"/>
              <a:t>средства ЧКВ: </a:t>
            </a:r>
            <a:r>
              <a:rPr lang="en-US" sz="3200" dirty="0" smtClean="0"/>
              <a:t>PS Move</a:t>
            </a:r>
            <a:endParaRPr lang="ru-RU" sz="3200" dirty="0"/>
          </a:p>
        </p:txBody>
      </p:sp>
      <p:sp>
        <p:nvSpPr>
          <p:cNvPr id="4" name="Содержимое 3"/>
          <p:cNvSpPr>
            <a:spLocks noGrp="1"/>
          </p:cNvSpPr>
          <p:nvPr>
            <p:ph sz="half" idx="1"/>
          </p:nvPr>
        </p:nvSpPr>
        <p:spPr>
          <a:solidFill>
            <a:srgbClr val="000000">
              <a:alpha val="69804"/>
            </a:srgbClr>
          </a:solidFill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PS Move:</a:t>
            </a:r>
          </a:p>
          <a:p>
            <a:pPr lvl="1"/>
            <a:r>
              <a:rPr lang="ru-RU" dirty="0" smtClean="0"/>
              <a:t>Восстановление позиции контроллера путем отслеживания светящегося шара в пространстве (</a:t>
            </a:r>
            <a:r>
              <a:rPr lang="en-US" dirty="0" smtClean="0"/>
              <a:t>2D </a:t>
            </a:r>
            <a:r>
              <a:rPr lang="ru-RU" dirty="0" smtClean="0"/>
              <a:t>положение проекции + размер проекции + данные акселерометра и гироскопа) </a:t>
            </a:r>
          </a:p>
          <a:p>
            <a:r>
              <a:rPr lang="ru-RU" dirty="0" smtClean="0"/>
              <a:t>Преимущества и недостатки:</a:t>
            </a:r>
          </a:p>
          <a:p>
            <a:pPr lvl="1"/>
            <a:r>
              <a:rPr lang="ru-RU" dirty="0" smtClean="0">
                <a:solidFill>
                  <a:srgbClr val="FF8080"/>
                </a:solidFill>
              </a:rPr>
              <a:t>Необходимость контроллера</a:t>
            </a:r>
          </a:p>
          <a:p>
            <a:pPr lvl="1"/>
            <a:r>
              <a:rPr lang="ru-RU" dirty="0" smtClean="0">
                <a:solidFill>
                  <a:srgbClr val="FF8080"/>
                </a:solidFill>
              </a:rPr>
              <a:t>Проблемы экранирования</a:t>
            </a:r>
          </a:p>
          <a:p>
            <a:pPr lvl="1"/>
            <a:r>
              <a:rPr lang="ru-RU" dirty="0" smtClean="0">
                <a:solidFill>
                  <a:srgbClr val="FF8080"/>
                </a:solidFill>
              </a:rPr>
              <a:t>Необходимость приставки </a:t>
            </a:r>
            <a:r>
              <a:rPr lang="en-US" dirty="0" smtClean="0">
                <a:solidFill>
                  <a:srgbClr val="FF8080"/>
                </a:solidFill>
              </a:rPr>
              <a:t>PS3</a:t>
            </a:r>
            <a:endParaRPr lang="ru-RU" dirty="0" smtClean="0">
              <a:solidFill>
                <a:srgbClr val="FF8080"/>
              </a:solidFill>
            </a:endParaRPr>
          </a:p>
          <a:p>
            <a:pPr lvl="1"/>
            <a:r>
              <a:rPr lang="ru-RU" dirty="0" smtClean="0">
                <a:solidFill>
                  <a:srgbClr val="80FF80"/>
                </a:solidFill>
              </a:rPr>
              <a:t>До 4-х контроллеров одновременно</a:t>
            </a:r>
          </a:p>
          <a:p>
            <a:pPr lvl="1"/>
            <a:r>
              <a:rPr lang="ru-RU" dirty="0" smtClean="0">
                <a:solidFill>
                  <a:srgbClr val="80FF80"/>
                </a:solidFill>
              </a:rPr>
              <a:t>Высокая точность </a:t>
            </a:r>
            <a:r>
              <a:rPr lang="ru-RU" dirty="0" err="1" smtClean="0">
                <a:solidFill>
                  <a:srgbClr val="80FF80"/>
                </a:solidFill>
              </a:rPr>
              <a:t>трэкинга</a:t>
            </a:r>
            <a:endParaRPr lang="ru-RU" dirty="0" smtClean="0">
              <a:solidFill>
                <a:srgbClr val="80FF80"/>
              </a:solidFill>
            </a:endParaRPr>
          </a:p>
          <a:p>
            <a:pPr lvl="1"/>
            <a:endParaRPr lang="ru-RU" dirty="0">
              <a:solidFill>
                <a:srgbClr val="80FF80"/>
              </a:solidFill>
            </a:endParaRPr>
          </a:p>
        </p:txBody>
      </p:sp>
      <p:pic>
        <p:nvPicPr>
          <p:cNvPr id="6" name="Содержимое 5" descr="move_01_56551_screen.jpg"/>
          <p:cNvPicPr>
            <a:picLocks noGrp="1" noChangeAspect="1"/>
          </p:cNvPicPr>
          <p:nvPr>
            <p:ph sz="half" idx="2"/>
          </p:nvPr>
        </p:nvPicPr>
        <p:blipFill>
          <a:blip r:embed="rId2" cstate="print"/>
          <a:srcRect t="3704" b="3567"/>
          <a:stretch>
            <a:fillRect/>
          </a:stretch>
        </p:blipFill>
        <p:spPr>
          <a:xfrm>
            <a:off x="4644008" y="1700807"/>
            <a:ext cx="4177854" cy="2952329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3200" dirty="0" smtClean="0"/>
              <a:t>Технические средства создания ВР</a:t>
            </a:r>
            <a:r>
              <a:rPr lang="en-US" sz="3200" dirty="0" smtClean="0"/>
              <a:t> </a:t>
            </a:r>
            <a:r>
              <a:rPr lang="ru-RU" sz="3200" dirty="0" smtClean="0"/>
              <a:t/>
            </a:r>
            <a:br>
              <a:rPr lang="ru-RU" sz="3200" dirty="0" smtClean="0"/>
            </a:br>
            <a:r>
              <a:rPr lang="ru-RU" sz="3200" dirty="0" smtClean="0"/>
              <a:t>средства ЧКВ: </a:t>
            </a:r>
            <a:r>
              <a:rPr lang="en-US" sz="3200" dirty="0" err="1" smtClean="0"/>
              <a:t>MultiTouch</a:t>
            </a:r>
            <a:endParaRPr lang="ru-RU" sz="3200" dirty="0"/>
          </a:p>
        </p:txBody>
      </p:sp>
      <p:sp>
        <p:nvSpPr>
          <p:cNvPr id="4" name="Содержимое 3"/>
          <p:cNvSpPr>
            <a:spLocks noGrp="1"/>
          </p:cNvSpPr>
          <p:nvPr>
            <p:ph sz="half" idx="1"/>
          </p:nvPr>
        </p:nvSpPr>
        <p:spPr>
          <a:xfrm>
            <a:off x="179512" y="1600200"/>
            <a:ext cx="4316288" cy="4525963"/>
          </a:xfrm>
          <a:solidFill>
            <a:srgbClr val="000000">
              <a:alpha val="69804"/>
            </a:srgbClr>
          </a:solidFill>
        </p:spPr>
        <p:txBody>
          <a:bodyPr>
            <a:normAutofit fontScale="85000" lnSpcReduction="20000"/>
          </a:bodyPr>
          <a:lstStyle/>
          <a:p>
            <a:r>
              <a:rPr lang="en-US" dirty="0" err="1" smtClean="0"/>
              <a:t>MultiTouch</a:t>
            </a:r>
            <a:endParaRPr lang="en-US" dirty="0" smtClean="0"/>
          </a:p>
          <a:p>
            <a:pPr lvl="1"/>
            <a:r>
              <a:rPr lang="ru-RU" dirty="0" smtClean="0"/>
              <a:t>Отслеживание касаний посредством ИК сканирования плоскости внутри рамки</a:t>
            </a:r>
          </a:p>
          <a:p>
            <a:r>
              <a:rPr lang="ru-RU" dirty="0" smtClean="0"/>
              <a:t>Преимущества и недостатки</a:t>
            </a:r>
          </a:p>
          <a:p>
            <a:pPr lvl="1"/>
            <a:r>
              <a:rPr lang="ru-RU" dirty="0" smtClean="0">
                <a:solidFill>
                  <a:srgbClr val="80FF80"/>
                </a:solidFill>
              </a:rPr>
              <a:t>Возможность монтажа на любых поверхностях</a:t>
            </a:r>
          </a:p>
          <a:p>
            <a:pPr lvl="1"/>
            <a:r>
              <a:rPr lang="ru-RU" dirty="0" smtClean="0">
                <a:solidFill>
                  <a:srgbClr val="80FF80"/>
                </a:solidFill>
              </a:rPr>
              <a:t>Касание любым предметом</a:t>
            </a:r>
          </a:p>
          <a:p>
            <a:pPr lvl="1"/>
            <a:r>
              <a:rPr lang="ru-RU" dirty="0" smtClean="0">
                <a:solidFill>
                  <a:srgbClr val="FF8080"/>
                </a:solidFill>
              </a:rPr>
              <a:t>Аппаратное ограничение на кол-во касаний (до 32)</a:t>
            </a:r>
          </a:p>
          <a:p>
            <a:pPr lvl="1"/>
            <a:r>
              <a:rPr lang="ru-RU" dirty="0" smtClean="0">
                <a:solidFill>
                  <a:srgbClr val="FF8080"/>
                </a:solidFill>
              </a:rPr>
              <a:t>Невозможность распознавания типа объекта</a:t>
            </a:r>
          </a:p>
          <a:p>
            <a:pPr lvl="1"/>
            <a:r>
              <a:rPr lang="ru-RU" dirty="0" smtClean="0">
                <a:solidFill>
                  <a:srgbClr val="FF8080"/>
                </a:solidFill>
              </a:rPr>
              <a:t>Невозможность определения силы нажатия</a:t>
            </a:r>
            <a:endParaRPr lang="en-US" dirty="0" smtClean="0">
              <a:solidFill>
                <a:srgbClr val="FF8080"/>
              </a:solidFill>
            </a:endParaRPr>
          </a:p>
        </p:txBody>
      </p:sp>
      <p:pic>
        <p:nvPicPr>
          <p:cNvPr id="6" name="Содержимое 5" descr="11.jpg"/>
          <p:cNvPicPr>
            <a:picLocks noGrp="1" noChangeAspect="1"/>
          </p:cNvPicPr>
          <p:nvPr>
            <p:ph sz="half" idx="2"/>
          </p:nvPr>
        </p:nvPicPr>
        <p:blipFill>
          <a:blip r:embed="rId2" cstate="print"/>
          <a:stretch>
            <a:fillRect/>
          </a:stretch>
        </p:blipFill>
        <p:spPr>
          <a:xfrm>
            <a:off x="4716016" y="1484784"/>
            <a:ext cx="4148859" cy="2592288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7" name="Рисунок 6" descr="282518815_651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228184" y="4221088"/>
            <a:ext cx="2664296" cy="1944216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Другая 1">
      <a:dk1>
        <a:srgbClr val="FFFFFF"/>
      </a:dk1>
      <a:lt1>
        <a:sysClr val="window" lastClr="FFFFFF"/>
      </a:lt1>
      <a:dk2>
        <a:srgbClr val="FFFFFF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Gothic">
      <a:majorFont>
        <a:latin typeface="Franklin Gothic Book"/>
        <a:ea typeface=""/>
        <a:cs typeface=""/>
      </a:majorFont>
      <a:minorFont>
        <a:latin typeface="Franklin Gothic Book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3768</TotalTime>
  <Words>569</Words>
  <Application>Microsoft Office PowerPoint</Application>
  <PresentationFormat>Экран (4:3)</PresentationFormat>
  <Paragraphs>125</Paragraphs>
  <Slides>18</Slides>
  <Notes>1</Notes>
  <HiddenSlides>3</HiddenSlides>
  <MMClips>2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18</vt:i4>
      </vt:variant>
    </vt:vector>
  </HeadingPairs>
  <TitlesOfParts>
    <vt:vector size="19" baseType="lpstr">
      <vt:lpstr>Тема Office</vt:lpstr>
      <vt:lpstr>Применение технологий  виртуальной реальности  в учебном процессе</vt:lpstr>
      <vt:lpstr>Виртуальная реальность</vt:lpstr>
      <vt:lpstr>Приложения: тренажеры</vt:lpstr>
      <vt:lpstr>Игровые приложения</vt:lpstr>
      <vt:lpstr>Игровые приложения</vt:lpstr>
      <vt:lpstr>Технические средства создания ВР (средства отображения)</vt:lpstr>
      <vt:lpstr>Технические средства создания ВР  средства ЧКВ: MS Kinect</vt:lpstr>
      <vt:lpstr>Технические средства создания ВР  средства ЧКВ: PS Move</vt:lpstr>
      <vt:lpstr>Технические средства создания ВР  средства ЧКВ: MultiTouch</vt:lpstr>
      <vt:lpstr>Технические средства создания ВР  средства ЧКВ: Motion Capture</vt:lpstr>
      <vt:lpstr>Технические средства создания ВР  средства ЧКВ: Нейроинтерфейс</vt:lpstr>
      <vt:lpstr>Применение технологий ВР в вузе:  3D-визуализация</vt:lpstr>
      <vt:lpstr>Применение технологий ВР в вузе: Технологии виртуальных полигонов</vt:lpstr>
      <vt:lpstr>Применение технологий ВР в вузе:  Motion Capture + Кибернетика</vt:lpstr>
      <vt:lpstr>Применение технологий ВР в вузе:  СППР + ГИС</vt:lpstr>
      <vt:lpstr>Курсы по технологиям ВР</vt:lpstr>
      <vt:lpstr>Заключение</vt:lpstr>
      <vt:lpstr>Спасибо за внимание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Слайд 1</dc:title>
  <dc:creator>user</dc:creator>
  <cp:lastModifiedBy>user</cp:lastModifiedBy>
  <cp:revision>629</cp:revision>
  <dcterms:created xsi:type="dcterms:W3CDTF">2012-05-06T19:34:58Z</dcterms:created>
  <dcterms:modified xsi:type="dcterms:W3CDTF">2012-06-14T09:40:52Z</dcterms:modified>
</cp:coreProperties>
</file>